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7" r:id="rId2"/>
  </p:sldMasterIdLst>
  <p:notesMasterIdLst>
    <p:notesMasterId r:id="rId38"/>
  </p:notesMasterIdLst>
  <p:sldIdLst>
    <p:sldId id="256" r:id="rId3"/>
    <p:sldId id="897" r:id="rId4"/>
    <p:sldId id="543" r:id="rId5"/>
    <p:sldId id="724" r:id="rId6"/>
    <p:sldId id="883" r:id="rId7"/>
    <p:sldId id="544" r:id="rId8"/>
    <p:sldId id="545" r:id="rId9"/>
    <p:sldId id="735" r:id="rId10"/>
    <p:sldId id="259" r:id="rId11"/>
    <p:sldId id="893" r:id="rId12"/>
    <p:sldId id="733" r:id="rId13"/>
    <p:sldId id="738" r:id="rId14"/>
    <p:sldId id="740" r:id="rId15"/>
    <p:sldId id="878" r:id="rId16"/>
    <p:sldId id="886" r:id="rId17"/>
    <p:sldId id="892" r:id="rId18"/>
    <p:sldId id="887" r:id="rId19"/>
    <p:sldId id="891" r:id="rId20"/>
    <p:sldId id="867" r:id="rId21"/>
    <p:sldId id="894" r:id="rId22"/>
    <p:sldId id="257" r:id="rId23"/>
    <p:sldId id="889" r:id="rId24"/>
    <p:sldId id="895" r:id="rId25"/>
    <p:sldId id="890" r:id="rId26"/>
    <p:sldId id="896" r:id="rId27"/>
    <p:sldId id="868" r:id="rId28"/>
    <p:sldId id="748" r:id="rId29"/>
    <p:sldId id="885" r:id="rId30"/>
    <p:sldId id="338" r:id="rId31"/>
    <p:sldId id="884" r:id="rId32"/>
    <p:sldId id="260" r:id="rId33"/>
    <p:sldId id="672" r:id="rId34"/>
    <p:sldId id="737" r:id="rId35"/>
    <p:sldId id="723" r:id="rId36"/>
    <p:sldId id="434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404"/>
    <p:restoredTop sz="89422"/>
  </p:normalViewPr>
  <p:slideViewPr>
    <p:cSldViewPr snapToGrid="0" snapToObjects="1">
      <p:cViewPr varScale="1">
        <p:scale>
          <a:sx n="135" d="100"/>
          <a:sy n="135" d="100"/>
        </p:scale>
        <p:origin x="56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C790B-6EEE-6046-9F9F-99D16D0FA6D2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7F9D5-82D6-724C-B637-2375F0691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1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7F9D5-82D6-724C-B637-2375F0691D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0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archival records, the source of many introductions to North America were from the “Miyagi” region, an area of intense aquacultural production today (see Figure 1; NRC 2004; Barrett 1963), though there are some indications of introductions from other Japanese populations (“Hiroshima” and “Hokkaido” strains; see Figure 1), and South Korea and China. (Note: the oft-cited Kumamoto strain is the congener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</a:t>
            </a:r>
            <a:r>
              <a:rPr lang="en-US" sz="9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sikamea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However, the population sources of most oyster introductions are likely incomplete, as an unknown frequency of oyster introductions were never officially reported (NRC 2004).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7F9D5-82D6-724C-B637-2375F0691D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64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7F9D5-82D6-724C-B637-2375F0691D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61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7F9D5-82D6-724C-B637-2375F0691D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66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Ruditapes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7F9D5-82D6-724C-B637-2375F0691D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3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7F9D5-82D6-724C-B637-2375F0691D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7F9D5-82D6-724C-B637-2375F0691D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3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D094B-F0DC-0D47-9ADD-8EE21A8976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56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91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0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9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 userDrawn="1"/>
        </p:nvSpPr>
        <p:spPr bwMode="auto">
          <a:xfrm>
            <a:off x="304800" y="4914900"/>
            <a:ext cx="853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Text Box 15"/>
          <p:cNvSpPr txBox="1">
            <a:spLocks noChangeArrowheads="1"/>
          </p:cNvSpPr>
          <p:nvPr userDrawn="1"/>
        </p:nvSpPr>
        <p:spPr bwMode="auto">
          <a:xfrm>
            <a:off x="274641" y="4885024"/>
            <a:ext cx="8523287" cy="184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2" tIns="34286" rIns="68572" bIns="34286" anchor="b">
            <a:spAutoFit/>
          </a:bodyPr>
          <a:lstStyle>
            <a:lvl1pPr eaLnBrk="0" hangingPunct="0">
              <a:defRPr sz="2800">
                <a:solidFill>
                  <a:srgbClr val="FFFF0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800">
                <a:solidFill>
                  <a:srgbClr val="FFFF00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800">
                <a:solidFill>
                  <a:srgbClr val="FFFF00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800">
                <a:solidFill>
                  <a:srgbClr val="FFFF00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800">
                <a:solidFill>
                  <a:srgbClr val="FFFF00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2800">
                <a:solidFill>
                  <a:srgbClr val="FFFF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750">
                <a:solidFill>
                  <a:srgbClr val="000000"/>
                </a:solidFill>
              </a:rPr>
              <a:t>© 2011 Pearson Education, Inc.</a:t>
            </a:r>
            <a:endParaRPr lang="en-US" sz="675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2228851"/>
            <a:ext cx="7042150" cy="25646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06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E1B8-B0FC-5E45-8E88-74FAC7468948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0F6A-8381-B942-99E9-7574346C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92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E1B8-B0FC-5E45-8E88-74FAC7468948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0F6A-8381-B942-99E9-7574346C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1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E1B8-B0FC-5E45-8E88-74FAC7468948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0F6A-8381-B942-99E9-7574346C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00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E1B8-B0FC-5E45-8E88-74FAC7468948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0F6A-8381-B942-99E9-7574346C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91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E1B8-B0FC-5E45-8E88-74FAC7468948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0F6A-8381-B942-99E9-7574346C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76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E1B8-B0FC-5E45-8E88-74FAC7468948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0F6A-8381-B942-99E9-7574346C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8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E1B8-B0FC-5E45-8E88-74FAC7468948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0F6A-8381-B942-99E9-7574346C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2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09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E1B8-B0FC-5E45-8E88-74FAC7468948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0F6A-8381-B942-99E9-7574346C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552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E1B8-B0FC-5E45-8E88-74FAC7468948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0F6A-8381-B942-99E9-7574346C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125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E1B8-B0FC-5E45-8E88-74FAC7468948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0F6A-8381-B942-99E9-7574346C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6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8E1B8-B0FC-5E45-8E88-74FAC7468948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60F6A-8381-B942-99E9-7574346C9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4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6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5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73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21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3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4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3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5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42D1D-19B6-9940-A757-16E6BFA353CB}" type="datetimeFigureOut">
              <a:rPr lang="en-US" smtClean="0"/>
              <a:pPr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8B198-F4F7-6F47-8B07-5DD30D9514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tif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EC67-4E28-B04A-9651-7FA7C6042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18" y="332588"/>
            <a:ext cx="8738647" cy="1118833"/>
          </a:xfrm>
        </p:spPr>
        <p:txBody>
          <a:bodyPr>
            <a:normAutofit fontScale="90000"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The genetic legacy of the deliberate introduction of Pacific oysters</a:t>
            </a: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F93DB-609F-EA40-A970-B6B9F813D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3569" y="1549747"/>
            <a:ext cx="3601039" cy="124182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Erik Sotka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Allan Strand</a:t>
            </a:r>
            <a:endParaRPr lang="en-US" sz="2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FDF44-DEB1-3F4A-9412-F6DF040E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50" y="1722803"/>
            <a:ext cx="4340433" cy="3015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EA8B1-2ACD-2EEE-F239-0EDFAF795470}"/>
              </a:ext>
            </a:extLst>
          </p:cNvPr>
          <p:cNvSpPr txBox="1"/>
          <p:nvPr/>
        </p:nvSpPr>
        <p:spPr>
          <a:xfrm>
            <a:off x="97318" y="2591839"/>
            <a:ext cx="32192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Ryan Carnegie, Jim Carlton, Lucia Couceiro, Jeff Crooks,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Hikaru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Endo, Hilary Heyford, Masakazu Hori,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Mits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Kamiya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Gen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Kanaya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Judith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Kochmann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Kun-Seop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Lee, Lauren Lees, Hannah Miller, Massa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Nakaoka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Eric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Pante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Jennifer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Ruesink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Evangelina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Schwindt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Åsa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Strand, Richard Taylor,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Ryuta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Terada, Martin Thiel,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Takefumi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Yorisue</a:t>
            </a:r>
            <a:r>
              <a:rPr lang="en-US" sz="14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Danielle </a:t>
            </a:r>
            <a:r>
              <a:rPr lang="en-US" sz="14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Zacherl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7858F6-189E-9A65-1A4C-9F5F07E83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836" y="2450258"/>
            <a:ext cx="1212846" cy="12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120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0017-5ECC-1047-B278-1E22256A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 legacy of Pacific oyster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E53F-1568-9647-8A4B-50B663CDE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737370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opulation genetic structure of native Pacific oysters (China, Korea, Japan)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invasion history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non-native populations 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(USA, Europe, NZ, South America)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Signatures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Pacific oysters on putatively co-introduced species (algae and invertebrates)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2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352F-1E61-6847-8142-A98284A0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outdoor, rock, barnacle&#10;&#10;Description automatically generated">
            <a:extLst>
              <a:ext uri="{FF2B5EF4-FFF2-40B4-BE49-F238E27FC236}">
                <a16:creationId xmlns:a16="http://schemas.microsoft.com/office/drawing/2014/main" id="{0C5B3C91-24C4-924E-82E5-477C11CE9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39817"/>
            <a:ext cx="6172200" cy="46375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0359B-2CA7-E441-911E-BEB703879527}"/>
              </a:ext>
            </a:extLst>
          </p:cNvPr>
          <p:cNvSpPr/>
          <p:nvPr/>
        </p:nvSpPr>
        <p:spPr>
          <a:xfrm>
            <a:off x="2689249" y="4677399"/>
            <a:ext cx="38036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Dr. Gen </a:t>
            </a:r>
            <a:r>
              <a:rPr lang="en-US" sz="2100" dirty="0" err="1"/>
              <a:t>Kanaya</a:t>
            </a:r>
            <a:r>
              <a:rPr lang="en-US" sz="2100" dirty="0"/>
              <a:t>, </a:t>
            </a:r>
            <a:r>
              <a:rPr lang="en-US" sz="2100" dirty="0" err="1"/>
              <a:t>Takahama</a:t>
            </a:r>
            <a:r>
              <a:rPr lang="en-US" sz="2100" dirty="0"/>
              <a:t>, Japan</a:t>
            </a:r>
          </a:p>
        </p:txBody>
      </p:sp>
    </p:spTree>
    <p:extLst>
      <p:ext uri="{BB962C8B-B14F-4D97-AF65-F5344CB8AC3E}">
        <p14:creationId xmlns:p14="http://schemas.microsoft.com/office/powerpoint/2010/main" val="605781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 1">
            <a:extLst>
              <a:ext uri="{FF2B5EF4-FFF2-40B4-BE49-F238E27FC236}">
                <a16:creationId xmlns:a16="http://schemas.microsoft.com/office/drawing/2014/main" id="{CEBDB907-7117-6F47-8AB6-1B67C2017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01" y="484748"/>
            <a:ext cx="3152775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67A9E6-1CC4-F846-8B5B-F594D115BBA5}"/>
              </a:ext>
            </a:extLst>
          </p:cNvPr>
          <p:cNvSpPr txBox="1"/>
          <p:nvPr/>
        </p:nvSpPr>
        <p:spPr>
          <a:xfrm>
            <a:off x="2083086" y="1"/>
            <a:ext cx="13051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England</a:t>
            </a:r>
          </a:p>
        </p:txBody>
      </p:sp>
      <p:pic>
        <p:nvPicPr>
          <p:cNvPr id="7" name="Picture 6" descr="A picture containing outdoor, person, sport&#10;&#10;Description automatically generated">
            <a:extLst>
              <a:ext uri="{FF2B5EF4-FFF2-40B4-BE49-F238E27FC236}">
                <a16:creationId xmlns:a16="http://schemas.microsoft.com/office/drawing/2014/main" id="{28C63821-2BAF-D841-B525-1BD96CE82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56" y="489307"/>
            <a:ext cx="3490645" cy="4654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5A66B-B41E-F346-B916-ED1F9B216A07}"/>
              </a:ext>
            </a:extLst>
          </p:cNvPr>
          <p:cNvSpPr txBox="1"/>
          <p:nvPr/>
        </p:nvSpPr>
        <p:spPr>
          <a:xfrm>
            <a:off x="4978381" y="7639"/>
            <a:ext cx="2595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Southern California</a:t>
            </a:r>
          </a:p>
        </p:txBody>
      </p:sp>
    </p:spTree>
    <p:extLst>
      <p:ext uri="{BB962C8B-B14F-4D97-AF65-F5344CB8AC3E}">
        <p14:creationId xmlns:p14="http://schemas.microsoft.com/office/powerpoint/2010/main" val="192290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B798ED-B0CE-0943-8FC6-901AE47B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355" y="63371"/>
            <a:ext cx="5086115" cy="50167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473B33-D7ED-6A2E-BE73-AD9175B0C09B}"/>
              </a:ext>
            </a:extLst>
          </p:cNvPr>
          <p:cNvSpPr txBox="1"/>
          <p:nvPr/>
        </p:nvSpPr>
        <p:spPr>
          <a:xfrm>
            <a:off x="414779" y="63371"/>
            <a:ext cx="25546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41 populations (20 native and 21 non-native)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Feral populations (on rocks, jetties, reefs, etc..)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Genotype-by-sequencing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Dataset: 726 individuals from 7046 loci (no missing data and at HWE)</a:t>
            </a:r>
          </a:p>
        </p:txBody>
      </p:sp>
    </p:spTree>
    <p:extLst>
      <p:ext uri="{BB962C8B-B14F-4D97-AF65-F5344CB8AC3E}">
        <p14:creationId xmlns:p14="http://schemas.microsoft.com/office/powerpoint/2010/main" val="176225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0017-5ECC-1047-B278-1E22256A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 legacy of Pacific oyster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E53F-1568-9647-8A4B-50B663CDE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737370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opulation genetic structure of native Pacific oysters (China, Korea, Japan)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invasion history of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non-native populations 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(USA, Europe, NZ, South America)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Signatures of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Pacific oysters on putatively co-introduced species (algae and invertebrates)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7598B84-ACE9-346B-FFF8-CDFA2B01D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6" t="4391" r="11905" b="5549"/>
          <a:stretch/>
        </p:blipFill>
        <p:spPr>
          <a:xfrm>
            <a:off x="444781" y="1007074"/>
            <a:ext cx="3508619" cy="405020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00BBC42-3D9F-1523-F5DB-6B5B0740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81" y="6736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 differentiation along latitude in Japan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Phi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0 to 0.011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1F23-8BD2-1EDA-215D-DC674D2F785C}"/>
              </a:ext>
            </a:extLst>
          </p:cNvPr>
          <p:cNvSpPr txBox="1"/>
          <p:nvPr/>
        </p:nvSpPr>
        <p:spPr>
          <a:xfrm>
            <a:off x="2329653" y="1537136"/>
            <a:ext cx="1016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F21F1-B27B-84A5-1354-B6FDF43A08EC}"/>
              </a:ext>
            </a:extLst>
          </p:cNvPr>
          <p:cNvSpPr txBox="1"/>
          <p:nvPr/>
        </p:nvSpPr>
        <p:spPr>
          <a:xfrm>
            <a:off x="2577991" y="2933322"/>
            <a:ext cx="83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B0DDF-EF8A-2D6C-067A-60123661C1EB}"/>
              </a:ext>
            </a:extLst>
          </p:cNvPr>
          <p:cNvSpPr txBox="1"/>
          <p:nvPr/>
        </p:nvSpPr>
        <p:spPr>
          <a:xfrm>
            <a:off x="2225972" y="3950067"/>
            <a:ext cx="1159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CA9142-F687-58FF-5D22-1EC92F89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221" y="1102938"/>
            <a:ext cx="4395769" cy="39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8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0017-5ECC-1047-B278-1E22256A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 legacy of Pacific oyster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E53F-1568-9647-8A4B-50B663CDE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737370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opulation genetic structure of native Pacific oysters (China, Korea, Japan)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invasion history of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non-native populations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(USA, Europe, NZ, South America)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Signatures of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Pacific oysters on putatively co-introduced species (algae and invertebrates)</a:t>
            </a:r>
            <a:endParaRPr lang="en-US" sz="32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81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E1CD9F-5038-170D-9315-3BAF8BA08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93" y="886120"/>
            <a:ext cx="8618013" cy="40514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A2493D-818D-C11D-D616-E32FF58A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348" y="94268"/>
            <a:ext cx="2516957" cy="22412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CA7F4B-F5A2-E732-7311-DCA4CF704765}"/>
              </a:ext>
            </a:extLst>
          </p:cNvPr>
          <p:cNvSpPr txBox="1"/>
          <p:nvPr/>
        </p:nvSpPr>
        <p:spPr>
          <a:xfrm>
            <a:off x="262993" y="0"/>
            <a:ext cx="6334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Genetic differentiation between non-native populations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247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9F33-A86D-7862-B81F-E0E1566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76" y="264309"/>
            <a:ext cx="5038627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“Deliberate” ecological fitting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(aka strain selection) during introductions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AD4F8-69A0-78AC-F830-50DB2FEE7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78" y="1231411"/>
            <a:ext cx="4133653" cy="3795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8AB66E-F7B1-D9C1-C21E-B82BAA5F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47" y="1378815"/>
            <a:ext cx="3930977" cy="3500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C0FFF9-F774-1BC0-DD7C-F99E39C0D8F1}"/>
              </a:ext>
            </a:extLst>
          </p:cNvPr>
          <p:cNvSpPr txBox="1"/>
          <p:nvPr/>
        </p:nvSpPr>
        <p:spPr>
          <a:xfrm>
            <a:off x="5627803" y="369768"/>
            <a:ext cx="3568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Native: r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-0.777; p&lt; 0.001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Introduced r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-0.744; p&lt; 0.001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73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96D20-61EF-EB4A-B4F9-445ED6F34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28"/>
          <a:stretch/>
        </p:blipFill>
        <p:spPr>
          <a:xfrm>
            <a:off x="279077" y="27639"/>
            <a:ext cx="4782107" cy="2638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62C28-C810-FF4E-A260-F98CBDE2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17" y="2814453"/>
            <a:ext cx="6329162" cy="2329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BA7E65-307A-D94C-BD18-FFC61B3757AE}"/>
              </a:ext>
            </a:extLst>
          </p:cNvPr>
          <p:cNvSpPr txBox="1"/>
          <p:nvPr/>
        </p:nvSpPr>
        <p:spPr>
          <a:xfrm>
            <a:off x="6620493" y="2814452"/>
            <a:ext cx="12795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Northern Japan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A4717-90F7-3344-B088-E0ED10249430}"/>
              </a:ext>
            </a:extLst>
          </p:cNvPr>
          <p:cNvSpPr txBox="1"/>
          <p:nvPr/>
        </p:nvSpPr>
        <p:spPr>
          <a:xfrm>
            <a:off x="6621695" y="3840476"/>
            <a:ext cx="12779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Southern Japan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59B3F-F571-B34C-9545-AD394002CC89}"/>
              </a:ext>
            </a:extLst>
          </p:cNvPr>
          <p:cNvSpPr txBox="1"/>
          <p:nvPr/>
        </p:nvSpPr>
        <p:spPr>
          <a:xfrm>
            <a:off x="5512361" y="762403"/>
            <a:ext cx="221771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Northern (44ºN) Japanese oysters had greater fitness in Puget Sound WA (47ºN) relative to Southern (33ºN) Japanese oysters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A22E4-2A69-CD66-453D-23B46F73B850}"/>
              </a:ext>
            </a:extLst>
          </p:cNvPr>
          <p:cNvSpPr txBox="1"/>
          <p:nvPr/>
        </p:nvSpPr>
        <p:spPr>
          <a:xfrm>
            <a:off x="4281772" y="1821339"/>
            <a:ext cx="48622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Northern Japan oysters (38% mortality)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A7EE2-A648-01F7-96A5-16E081C378B8}"/>
              </a:ext>
            </a:extLst>
          </p:cNvPr>
          <p:cNvSpPr txBox="1"/>
          <p:nvPr/>
        </p:nvSpPr>
        <p:spPr>
          <a:xfrm>
            <a:off x="4297721" y="2250628"/>
            <a:ext cx="49071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Southern Japan oysters (74% mortality)</a:t>
            </a:r>
          </a:p>
        </p:txBody>
      </p:sp>
    </p:spTree>
    <p:extLst>
      <p:ext uri="{BB962C8B-B14F-4D97-AF65-F5344CB8AC3E}">
        <p14:creationId xmlns:p14="http://schemas.microsoft.com/office/powerpoint/2010/main" val="227619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2DE1-0968-671E-F116-3FFBD505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60" y="15129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Crassostrea (</a:t>
            </a:r>
            <a:r>
              <a:rPr lang="en-US" i="1" dirty="0" err="1"/>
              <a:t>Magellana</a:t>
            </a:r>
            <a:r>
              <a:rPr lang="en-US" i="1" dirty="0"/>
              <a:t>) gigas </a:t>
            </a:r>
            <a:br>
              <a:rPr lang="en-US" i="1" dirty="0"/>
            </a:br>
            <a:r>
              <a:rPr lang="en-US" dirty="0"/>
              <a:t>Pacific cupped oyster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59D73-6EE9-E3A0-938C-72C6B7C7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60" y="1337634"/>
            <a:ext cx="5083311" cy="3532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7527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0017-5ECC-1047-B278-1E22256A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Genetic legacy of Pacific oyster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E53F-1568-9647-8A4B-50B663CDE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737370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opulation genetic structure of native Pacific oysters (China, Korea, Japan)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invasion history of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non-native populations </a:t>
            </a:r>
            <a:r>
              <a:rPr lang="en-US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(USA, Europe, NZ, South America)</a:t>
            </a:r>
          </a:p>
          <a:p>
            <a:pPr marL="385763" indent="-385763">
              <a:buFont typeface="+mj-lt"/>
              <a:buAutoNum type="arabicPeriod"/>
            </a:pP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Signatures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Pacific oysters on putatively co-introduced species (algae and invertebrates)</a:t>
            </a:r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1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6ED64B-2BCC-A54B-B07A-0C8EE801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052" y="1335086"/>
            <a:ext cx="6246305" cy="2139553"/>
          </a:xfrm>
        </p:spPr>
        <p:txBody>
          <a:bodyPr>
            <a:noAutofit/>
          </a:bodyPr>
          <a:lstStyle/>
          <a:p>
            <a:r>
              <a:rPr lang="en-US" sz="3200" i="1" dirty="0"/>
              <a:t>The greatest agency of all that spreads marine animals to new quarters of the world must be the business of oyster culture, a very ancient and world-wide craft. </a:t>
            </a:r>
            <a:br>
              <a:rPr lang="en-US" sz="3200" i="1" dirty="0"/>
            </a:br>
            <a:r>
              <a:rPr lang="en-US" sz="3200" dirty="0"/>
              <a:t>– Charles Elton (1958)</a:t>
            </a:r>
          </a:p>
        </p:txBody>
      </p:sp>
    </p:spTree>
    <p:extLst>
      <p:ext uri="{BB962C8B-B14F-4D97-AF65-F5344CB8AC3E}">
        <p14:creationId xmlns:p14="http://schemas.microsoft.com/office/powerpoint/2010/main" val="2000185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7C61D-8711-CD08-4967-FB20EA64C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1" t="4071" r="69611" b="66277"/>
          <a:stretch/>
        </p:blipFill>
        <p:spPr>
          <a:xfrm>
            <a:off x="0" y="898964"/>
            <a:ext cx="3252190" cy="3603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DBAF29-6063-F346-58E0-87CB2552F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8" r="69427" b="67183"/>
          <a:stretch/>
        </p:blipFill>
        <p:spPr>
          <a:xfrm>
            <a:off x="2573517" y="997796"/>
            <a:ext cx="3526606" cy="3406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61EDA-A88A-6703-0939-662C5EE93B23}"/>
              </a:ext>
            </a:extLst>
          </p:cNvPr>
          <p:cNvSpPr txBox="1"/>
          <p:nvPr/>
        </p:nvSpPr>
        <p:spPr>
          <a:xfrm>
            <a:off x="622759" y="203217"/>
            <a:ext cx="467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Pacific oysters from Europe and Canada, Washington state came from northern Japan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33BD3-AE87-1D35-D794-17B5D1539BCE}"/>
              </a:ext>
            </a:extLst>
          </p:cNvPr>
          <p:cNvSpPr txBox="1"/>
          <p:nvPr/>
        </p:nvSpPr>
        <p:spPr>
          <a:xfrm>
            <a:off x="3120272" y="4675695"/>
            <a:ext cx="310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Circlize</a:t>
            </a:r>
            <a:r>
              <a:rPr lang="en-US" dirty="0"/>
              <a:t> plots; Machine learning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93175-064B-8BEC-E3EF-D432ADAF1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12" y="1202096"/>
            <a:ext cx="3076285" cy="27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93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F558470F-069D-9AFA-3C10-E7C9A196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90" y="0"/>
            <a:ext cx="4050655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E54783-2DCE-87F1-61B3-9DF4EE2C0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19" y="179109"/>
            <a:ext cx="4785281" cy="47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1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661EDA-A88A-6703-0939-662C5EE93B23}"/>
              </a:ext>
            </a:extLst>
          </p:cNvPr>
          <p:cNvSpPr txBox="1"/>
          <p:nvPr/>
        </p:nvSpPr>
        <p:spPr>
          <a:xfrm>
            <a:off x="154810" y="262648"/>
            <a:ext cx="2610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Pacific oysters from New Zealand came from southern Japan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33BD3-AE87-1D35-D794-17B5D1539BCE}"/>
              </a:ext>
            </a:extLst>
          </p:cNvPr>
          <p:cNvSpPr txBox="1"/>
          <p:nvPr/>
        </p:nvSpPr>
        <p:spPr>
          <a:xfrm>
            <a:off x="3120272" y="4675695"/>
            <a:ext cx="310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Circlize</a:t>
            </a:r>
            <a:r>
              <a:rPr lang="en-US" dirty="0"/>
              <a:t> plots;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E396A-63BF-A8F8-B4AD-B863F1C05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5" r="68144" b="62978"/>
          <a:stretch/>
        </p:blipFill>
        <p:spPr>
          <a:xfrm>
            <a:off x="-200015" y="1313621"/>
            <a:ext cx="3320287" cy="3362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DFC8B-5468-B027-E8F0-0434D00F8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5" r="68877" b="66278"/>
          <a:stretch/>
        </p:blipFill>
        <p:spPr>
          <a:xfrm>
            <a:off x="2492612" y="1313621"/>
            <a:ext cx="3215628" cy="3048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125D4-B077-014D-423F-74A009993C49}"/>
              </a:ext>
            </a:extLst>
          </p:cNvPr>
          <p:cNvSpPr txBox="1"/>
          <p:nvPr/>
        </p:nvSpPr>
        <p:spPr>
          <a:xfrm>
            <a:off x="2794560" y="124148"/>
            <a:ext cx="274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Pacific oysters from southern California are a mix of northern and southern Japan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B45EFC-78F5-4988-6D51-20739A848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12" y="1202096"/>
            <a:ext cx="3076285" cy="27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22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B254EC-2B5D-D452-7EE6-D5E47264E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18" t="51467"/>
          <a:stretch/>
        </p:blipFill>
        <p:spPr>
          <a:xfrm>
            <a:off x="308345" y="348791"/>
            <a:ext cx="5671957" cy="4445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10361-BB9A-007A-8220-1E694C4B1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298" y="263948"/>
            <a:ext cx="4445917" cy="444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2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A5AD-F103-7145-957D-66F94F14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(so far)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CDF5-BCE5-ED48-B4E8-D988BD049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200151"/>
            <a:ext cx="6363689" cy="3840925"/>
          </a:xfrm>
        </p:spPr>
        <p:txBody>
          <a:bodyPr>
            <a:normAutofit fontScale="92500"/>
          </a:bodyPr>
          <a:lstStyle/>
          <a:p>
            <a:r>
              <a:rPr lang="en-US" dirty="0"/>
              <a:t>We can trace genetic history of feral </a:t>
            </a:r>
            <a:r>
              <a:rPr lang="en-US" i="1" dirty="0"/>
              <a:t>Crassostrea</a:t>
            </a:r>
            <a:r>
              <a:rPr lang="en-US" dirty="0"/>
              <a:t> </a:t>
            </a:r>
            <a:r>
              <a:rPr lang="en-US" i="1" dirty="0"/>
              <a:t>gigas </a:t>
            </a:r>
            <a:r>
              <a:rPr lang="en-US" dirty="0"/>
              <a:t>back to native sources</a:t>
            </a:r>
          </a:p>
          <a:p>
            <a:pPr lvl="1"/>
            <a:r>
              <a:rPr lang="en-US" dirty="0"/>
              <a:t>Northern Japan was source for NW North America, southern Europe</a:t>
            </a:r>
          </a:p>
          <a:p>
            <a:pPr lvl="1"/>
            <a:r>
              <a:rPr lang="en-US" dirty="0"/>
              <a:t>Southern Japan source for California and New Zealand</a:t>
            </a:r>
          </a:p>
          <a:p>
            <a:pPr lvl="1"/>
            <a:r>
              <a:rPr lang="en-US" dirty="0"/>
              <a:t>Strange “hybrid” / inbred line / Sea of Japan lineage is found in South America and northern Europe</a:t>
            </a:r>
          </a:p>
          <a:p>
            <a:r>
              <a:rPr lang="en-US" dirty="0"/>
              <a:t>The environment of native sources predicts local non-native environments. </a:t>
            </a:r>
          </a:p>
          <a:p>
            <a:pPr lvl="1"/>
            <a:r>
              <a:rPr lang="en-US" dirty="0"/>
              <a:t>This suggests either ecological fitting or strain dispersal (or others?)</a:t>
            </a:r>
          </a:p>
        </p:txBody>
      </p:sp>
    </p:spTree>
    <p:extLst>
      <p:ext uri="{BB962C8B-B14F-4D97-AF65-F5344CB8AC3E}">
        <p14:creationId xmlns:p14="http://schemas.microsoft.com/office/powerpoint/2010/main" val="1528691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48C9B4-04AA-0DCB-6711-49BE28518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22465"/>
              </p:ext>
            </p:extLst>
          </p:nvPr>
        </p:nvGraphicFramePr>
        <p:xfrm>
          <a:off x="2683145" y="450504"/>
          <a:ext cx="4075873" cy="4450952"/>
        </p:xfrm>
        <a:graphic>
          <a:graphicData uri="http://schemas.openxmlformats.org/drawingml/2006/table">
            <a:tbl>
              <a:tblPr/>
              <a:tblGrid>
                <a:gridCol w="1283237">
                  <a:extLst>
                    <a:ext uri="{9D8B030D-6E8A-4147-A177-3AD203B41FA5}">
                      <a16:colId xmlns:a16="http://schemas.microsoft.com/office/drawing/2014/main" val="795229629"/>
                    </a:ext>
                  </a:extLst>
                </a:gridCol>
                <a:gridCol w="2792636">
                  <a:extLst>
                    <a:ext uri="{9D8B030D-6E8A-4147-A177-3AD203B41FA5}">
                      <a16:colId xmlns:a16="http://schemas.microsoft.com/office/drawing/2014/main" val="1167168637"/>
                    </a:ext>
                  </a:extLst>
                </a:gridCol>
              </a:tblGrid>
              <a:tr h="17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Argentina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Evangelina Schwindt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743923"/>
                  </a:ext>
                </a:extLst>
              </a:tr>
              <a:tr h="17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Chile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Martin Thiel, Jim Carlton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847678"/>
                  </a:ext>
                </a:extLst>
              </a:tr>
              <a:tr h="17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Denmark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Asa Strand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515989"/>
                  </a:ext>
                </a:extLst>
              </a:tr>
              <a:tr h="17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France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Eric Pante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192948"/>
                  </a:ext>
                </a:extLst>
              </a:tr>
              <a:tr h="3572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Ireland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Asa Strand, Judith Kochmann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892012"/>
                  </a:ext>
                </a:extLst>
              </a:tr>
              <a:tr h="7145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Japan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Takefumi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Yorisue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Masahiro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Nakaoka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Kanaya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Masahiro Hori, Gen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Kanaya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Ryuta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Terada,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Hikaru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Endo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651083"/>
                  </a:ext>
                </a:extLst>
              </a:tr>
              <a:tr h="17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Korea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Kun-Seop Lee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920026"/>
                  </a:ext>
                </a:extLst>
              </a:tr>
              <a:tr h="17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Zealand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Richard Taylor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736166"/>
                  </a:ext>
                </a:extLst>
              </a:tr>
              <a:tr h="17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Norway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Asa Strand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645288"/>
                  </a:ext>
                </a:extLst>
              </a:tr>
              <a:tr h="535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USA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Jennifer Ruesink, Hilary Heyford, Danielle Zacherl, Jeff Crooks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92748"/>
                  </a:ext>
                </a:extLst>
              </a:tr>
              <a:tr h="1786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Spain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Lucia Couceiro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660957"/>
                  </a:ext>
                </a:extLst>
              </a:tr>
              <a:tr h="3572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Sweden</a:t>
                      </a: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Asa Strand, Judith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Kochmann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881" marR="7881" marT="78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987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41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7875-D0D6-4540-090F-43F3897E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5B3E-324F-B6B2-CEE0-658A3703C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49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1170" y="1314861"/>
            <a:ext cx="262983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Dozens of species that moved with </a:t>
            </a:r>
            <a:br>
              <a:rPr lang="en-US" dirty="0"/>
            </a:br>
            <a:r>
              <a:rPr lang="en-US" i="1" dirty="0"/>
              <a:t>C. gigas</a:t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0792" y="4821109"/>
            <a:ext cx="19084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Ruesink</a:t>
            </a:r>
            <a:r>
              <a:rPr lang="en-US" sz="1350" dirty="0"/>
              <a:t> et al. 2005 ARES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6" y="134857"/>
            <a:ext cx="4095473" cy="2840409"/>
          </a:xfrm>
          <a:prstGeom prst="rect">
            <a:avLst/>
          </a:prstGeom>
        </p:spPr>
      </p:pic>
      <p:pic>
        <p:nvPicPr>
          <p:cNvPr id="5" name="Picture 4" descr="ruesin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46" y="134856"/>
            <a:ext cx="4264455" cy="500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4" y="130290"/>
            <a:ext cx="7040492" cy="48829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F6C5D17-7A4E-4B41-A611-4450FD45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61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45D1B-9998-B748-A948-D280BA64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876" y="0"/>
            <a:ext cx="5768823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793616-08D8-9913-90FD-5985EE94C865}"/>
              </a:ext>
            </a:extLst>
          </p:cNvPr>
          <p:cNvSpPr txBox="1"/>
          <p:nvPr/>
        </p:nvSpPr>
        <p:spPr>
          <a:xfrm>
            <a:off x="268664" y="4107431"/>
            <a:ext cx="2729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rincipal components analysis (PCA) of 726 oysters using 7046 loci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71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appoo-smal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60308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1536" y="4110648"/>
            <a:ext cx="5811953" cy="8771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342892"/>
            <a:r>
              <a:rPr lang="en-US" sz="3000" i="1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Agarophyton vermiculophyllum</a:t>
            </a:r>
          </a:p>
          <a:p>
            <a:pPr algn="ctr" defTabSz="342892"/>
            <a:r>
              <a:rPr lang="en-US" sz="21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(aka </a:t>
            </a:r>
            <a:r>
              <a:rPr lang="en-US" sz="2100" i="1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Gracilaria</a:t>
            </a:r>
            <a:r>
              <a:rPr lang="en-US" sz="21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00" i="1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vermiculophylla</a:t>
            </a:r>
            <a:r>
              <a:rPr lang="en-US" sz="21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pic>
        <p:nvPicPr>
          <p:cNvPr id="4" name="Picture 3" descr="vermiculophylla.rota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40465" y="598181"/>
            <a:ext cx="2503915" cy="1665103"/>
          </a:xfrm>
          <a:prstGeom prst="rect">
            <a:avLst/>
          </a:prstGeom>
          <a:ln>
            <a:solidFill>
              <a:srgbClr val="88827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4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6" t="29216" r="7769" b="21373"/>
          <a:stretch/>
        </p:blipFill>
        <p:spPr>
          <a:xfrm>
            <a:off x="1374962" y="1200409"/>
            <a:ext cx="6401298" cy="3378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4177805" y="1577335"/>
            <a:ext cx="1822935" cy="323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342892"/>
            <a:r>
              <a:rPr lang="en-US" sz="150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Introduced: Europe</a:t>
            </a:r>
            <a:endParaRPr lang="en-US" sz="15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85235" y="1827603"/>
            <a:ext cx="2421432" cy="323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342892"/>
            <a:r>
              <a:rPr lang="en-US" sz="15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Introduced: North America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8491" y="2015454"/>
            <a:ext cx="731290" cy="3231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defTabSz="342892"/>
            <a:r>
              <a:rPr lang="en-US" sz="150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Native</a:t>
            </a:r>
            <a:endParaRPr lang="en-US" sz="15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489511" y="83185"/>
            <a:ext cx="6172200" cy="857250"/>
          </a:xfrm>
          <a:noFill/>
        </p:spPr>
        <p:txBody>
          <a:bodyPr/>
          <a:lstStyle/>
          <a:p>
            <a:r>
              <a:rPr lang="en-US" i="1" dirty="0">
                <a:latin typeface="Arial" charset="0"/>
                <a:ea typeface="Arial" charset="0"/>
                <a:cs typeface="Arial" charset="0"/>
              </a:rPr>
              <a:t>G. vermiculophylla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distribution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28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493C826-9DB8-9941-A25C-590A8B4D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91" y="1"/>
            <a:ext cx="5333636" cy="49238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F816055-637D-1A46-BAE1-CFFDDF5AF94C}"/>
              </a:ext>
            </a:extLst>
          </p:cNvPr>
          <p:cNvSpPr/>
          <p:nvPr/>
        </p:nvSpPr>
        <p:spPr>
          <a:xfrm>
            <a:off x="4417888" y="68907"/>
            <a:ext cx="2396447" cy="26507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12CAC2-A20D-B54A-854B-691D46216980}"/>
              </a:ext>
            </a:extLst>
          </p:cNvPr>
          <p:cNvSpPr txBox="1"/>
          <p:nvPr/>
        </p:nvSpPr>
        <p:spPr>
          <a:xfrm>
            <a:off x="1308491" y="4828384"/>
            <a:ext cx="6488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2"/>
            <a:r>
              <a:rPr lang="en-US" sz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Flanagan, Krueger-Hadfield, </a:t>
            </a:r>
            <a:r>
              <a:rPr lang="en-US" sz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Murren</a:t>
            </a:r>
            <a:r>
              <a:rPr lang="en-US" sz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, Nice, Strand and Sotka (in press) </a:t>
            </a:r>
            <a:r>
              <a:rPr lang="en-US" sz="1200" b="1" i="1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Molecular Ecology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62A8C0-9821-2A4B-ACC1-6064F11EFE29}"/>
              </a:ext>
            </a:extLst>
          </p:cNvPr>
          <p:cNvSpPr txBox="1"/>
          <p:nvPr/>
        </p:nvSpPr>
        <p:spPr>
          <a:xfrm>
            <a:off x="4475861" y="925494"/>
            <a:ext cx="3359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2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Source of the invasion is northeastern Japan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88C1CE-8641-E840-8C06-43B99ADEC21A}"/>
              </a:ext>
            </a:extLst>
          </p:cNvPr>
          <p:cNvSpPr txBox="1"/>
          <p:nvPr/>
        </p:nvSpPr>
        <p:spPr>
          <a:xfrm>
            <a:off x="6159636" y="1802315"/>
            <a:ext cx="163698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62,235 SNPs</a:t>
            </a:r>
          </a:p>
          <a:p>
            <a:pPr algn="r"/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32 populations</a:t>
            </a:r>
          </a:p>
          <a:p>
            <a:pPr algn="r"/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Admixture analysis</a:t>
            </a:r>
          </a:p>
        </p:txBody>
      </p:sp>
    </p:spTree>
    <p:extLst>
      <p:ext uri="{BB962C8B-B14F-4D97-AF65-F5344CB8AC3E}">
        <p14:creationId xmlns:p14="http://schemas.microsoft.com/office/powerpoint/2010/main" val="501534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8" r="14723"/>
          <a:stretch/>
        </p:blipFill>
        <p:spPr>
          <a:xfrm>
            <a:off x="1398982" y="780610"/>
            <a:ext cx="4093803" cy="4362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8981" y="169346"/>
            <a:ext cx="6266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2"/>
            <a:r>
              <a:rPr lang="en-US" sz="2400" dirty="0">
                <a:solidFill>
                  <a:prstClr val="black"/>
                </a:solidFill>
                <a:latin typeface="Arial"/>
                <a:cs typeface="Arial"/>
              </a:rPr>
              <a:t>Source of the invasion is northeastern Japan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0725" y="1228315"/>
            <a:ext cx="17235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892"/>
            <a:r>
              <a:rPr lang="en-US" sz="135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Annual Sea Surface</a:t>
            </a:r>
          </a:p>
          <a:p>
            <a:pPr defTabSz="342892"/>
            <a:r>
              <a:rPr lang="en-US" sz="135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Temperature (ºC)</a:t>
            </a:r>
          </a:p>
        </p:txBody>
      </p:sp>
      <p:sp>
        <p:nvSpPr>
          <p:cNvPr id="2" name="Oval 1"/>
          <p:cNvSpPr/>
          <p:nvPr/>
        </p:nvSpPr>
        <p:spPr>
          <a:xfrm>
            <a:off x="4310329" y="2412523"/>
            <a:ext cx="221876" cy="221876"/>
          </a:xfrm>
          <a:prstGeom prst="ellipse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17" t="27599" r="2348" b="27982"/>
          <a:stretch/>
        </p:blipFill>
        <p:spPr>
          <a:xfrm>
            <a:off x="6140463" y="1723385"/>
            <a:ext cx="877289" cy="2944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562E68-56B2-7A4F-BFA9-DDFFAE3C2A03}"/>
              </a:ext>
            </a:extLst>
          </p:cNvPr>
          <p:cNvSpPr txBox="1"/>
          <p:nvPr/>
        </p:nvSpPr>
        <p:spPr>
          <a:xfrm>
            <a:off x="1308491" y="4828384"/>
            <a:ext cx="6488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2"/>
            <a:r>
              <a:rPr lang="en-US" sz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Flanagan, Krueger-Hadfield, </a:t>
            </a:r>
            <a:r>
              <a:rPr lang="en-US" sz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Murren</a:t>
            </a:r>
            <a:r>
              <a:rPr lang="en-US" sz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, Nice, Strand and Sotka (in press) </a:t>
            </a:r>
            <a:r>
              <a:rPr lang="en-US" sz="1200" b="1" i="1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Molecular Ecology</a:t>
            </a:r>
          </a:p>
        </p:txBody>
      </p:sp>
    </p:spTree>
    <p:extLst>
      <p:ext uri="{BB962C8B-B14F-4D97-AF65-F5344CB8AC3E}">
        <p14:creationId xmlns:p14="http://schemas.microsoft.com/office/powerpoint/2010/main" val="1710065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5-05-27 10.21.3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8" t="20555" r="20494" b="21667"/>
          <a:stretch/>
        </p:blipFill>
        <p:spPr>
          <a:xfrm>
            <a:off x="4962526" y="642937"/>
            <a:ext cx="2905125" cy="43576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 descr="2015-05-27 10.36.4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1" t="20371" r="15309"/>
          <a:stretch/>
        </p:blipFill>
        <p:spPr>
          <a:xfrm>
            <a:off x="1524089" y="88594"/>
            <a:ext cx="3114587" cy="49787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495926" y="19691"/>
            <a:ext cx="204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892"/>
            <a:r>
              <a:rPr lang="en-US" dirty="0" err="1">
                <a:solidFill>
                  <a:prstClr val="white"/>
                </a:solidFill>
                <a:latin typeface="Calibri"/>
              </a:rPr>
              <a:t>Mangoku-ura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, Japan</a:t>
            </a:r>
          </a:p>
          <a:p>
            <a:pPr algn="r" defTabSz="342892"/>
            <a:r>
              <a:rPr lang="en-US" dirty="0">
                <a:solidFill>
                  <a:prstClr val="white"/>
                </a:solidFill>
                <a:latin typeface="Calibri"/>
              </a:rPr>
              <a:t>May 2015</a:t>
            </a:r>
          </a:p>
        </p:txBody>
      </p:sp>
    </p:spTree>
    <p:extLst>
      <p:ext uri="{BB962C8B-B14F-4D97-AF65-F5344CB8AC3E}">
        <p14:creationId xmlns:p14="http://schemas.microsoft.com/office/powerpoint/2010/main" val="166105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D3B33-BD53-1445-B7C9-C50A41AF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939" y="0"/>
            <a:ext cx="491358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B724B9-0533-5044-A5F0-2D8A1C02CA48}"/>
              </a:ext>
            </a:extLst>
          </p:cNvPr>
          <p:cNvSpPr/>
          <p:nvPr/>
        </p:nvSpPr>
        <p:spPr>
          <a:xfrm>
            <a:off x="1276126" y="4768327"/>
            <a:ext cx="19484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sz="1200" dirty="0"/>
              <a:t>Stokstad E (2020) </a:t>
            </a:r>
            <a:r>
              <a:rPr lang="en-US" sz="1200" i="1" dirty="0"/>
              <a:t>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F8907-EF8B-9B44-8B18-24EB8D1D0BED}"/>
              </a:ext>
            </a:extLst>
          </p:cNvPr>
          <p:cNvSpPr txBox="1"/>
          <p:nvPr/>
        </p:nvSpPr>
        <p:spPr>
          <a:xfrm>
            <a:off x="1276126" y="1859963"/>
            <a:ext cx="172457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u="sng" dirty="0"/>
              <a:t>C. gigas </a:t>
            </a:r>
            <a:r>
              <a:rPr lang="en-US" sz="1350" u="sng" dirty="0"/>
              <a:t>aquaculture</a:t>
            </a:r>
            <a:endParaRPr lang="en-US" sz="1350" i="1" u="sng" dirty="0"/>
          </a:p>
          <a:p>
            <a:r>
              <a:rPr lang="en-US" sz="1350" dirty="0"/>
              <a:t>$1.2 Billion per year</a:t>
            </a:r>
          </a:p>
          <a:p>
            <a:r>
              <a:rPr lang="en-US" sz="1350" dirty="0"/>
              <a:t>644,000 tons per year</a:t>
            </a:r>
          </a:p>
        </p:txBody>
      </p:sp>
    </p:spTree>
    <p:extLst>
      <p:ext uri="{BB962C8B-B14F-4D97-AF65-F5344CB8AC3E}">
        <p14:creationId xmlns:p14="http://schemas.microsoft.com/office/powerpoint/2010/main" val="17808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1E21D9-D006-D9D6-9BAB-77D21FEC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14" y="277109"/>
            <a:ext cx="5740400" cy="441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0769B-FE5D-6DD6-3508-10C2C9BD79EF}"/>
              </a:ext>
            </a:extLst>
          </p:cNvPr>
          <p:cNvSpPr txBox="1"/>
          <p:nvPr/>
        </p:nvSpPr>
        <p:spPr>
          <a:xfrm>
            <a:off x="6603214" y="2163743"/>
            <a:ext cx="2398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Troost 2010</a:t>
            </a:r>
          </a:p>
          <a:p>
            <a:r>
              <a:rPr lang="en-US" dirty="0"/>
              <a:t>Journal of Sea Research</a:t>
            </a:r>
          </a:p>
        </p:txBody>
      </p:sp>
    </p:spTree>
    <p:extLst>
      <p:ext uri="{BB962C8B-B14F-4D97-AF65-F5344CB8AC3E}">
        <p14:creationId xmlns:p14="http://schemas.microsoft.com/office/powerpoint/2010/main" val="424658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ike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53339" r="52969" b="5605"/>
          <a:stretch/>
        </p:blipFill>
        <p:spPr>
          <a:xfrm>
            <a:off x="1262058" y="2"/>
            <a:ext cx="6587713" cy="45347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8275" y="4575739"/>
            <a:ext cx="2181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342892"/>
            <a:r>
              <a:rPr lang="en-US" sz="1350" dirty="0">
                <a:solidFill>
                  <a:schemeClr val="bg1"/>
                </a:solidFill>
                <a:latin typeface="Calibri"/>
              </a:rPr>
              <a:t>Professor </a:t>
            </a:r>
            <a:r>
              <a:rPr lang="en-US" sz="1350" dirty="0" err="1">
                <a:solidFill>
                  <a:schemeClr val="bg1"/>
                </a:solidFill>
                <a:latin typeface="Calibri"/>
              </a:rPr>
              <a:t>Yasuyuki</a:t>
            </a:r>
            <a:r>
              <a:rPr lang="en-US" sz="1350" dirty="0">
                <a:solidFill>
                  <a:schemeClr val="bg1"/>
                </a:solidFill>
                <a:latin typeface="Calibri"/>
              </a:rPr>
              <a:t> Koike </a:t>
            </a:r>
          </a:p>
          <a:p>
            <a:pPr algn="r" defTabSz="342892"/>
            <a:r>
              <a:rPr lang="en-US" sz="1350" dirty="0">
                <a:solidFill>
                  <a:schemeClr val="bg1"/>
                </a:solidFill>
                <a:latin typeface="Calibri"/>
              </a:rPr>
              <a:t>Oyster World Congress 2012</a:t>
            </a:r>
          </a:p>
        </p:txBody>
      </p:sp>
    </p:spTree>
    <p:extLst>
      <p:ext uri="{BB962C8B-B14F-4D97-AF65-F5344CB8AC3E}">
        <p14:creationId xmlns:p14="http://schemas.microsoft.com/office/powerpoint/2010/main" val="209857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oik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01" y="2"/>
            <a:ext cx="6740642" cy="4628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8275" y="4575739"/>
            <a:ext cx="2181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342892"/>
            <a:r>
              <a:rPr lang="en-US" sz="1350" dirty="0">
                <a:solidFill>
                  <a:schemeClr val="bg1"/>
                </a:solidFill>
                <a:latin typeface="Calibri"/>
              </a:rPr>
              <a:t>Professor </a:t>
            </a:r>
            <a:r>
              <a:rPr lang="en-US" sz="1350" dirty="0" err="1">
                <a:solidFill>
                  <a:schemeClr val="bg1"/>
                </a:solidFill>
                <a:latin typeface="Calibri"/>
              </a:rPr>
              <a:t>Yasuyuki</a:t>
            </a:r>
            <a:r>
              <a:rPr lang="en-US" sz="1350" dirty="0">
                <a:solidFill>
                  <a:schemeClr val="bg1"/>
                </a:solidFill>
                <a:latin typeface="Calibri"/>
              </a:rPr>
              <a:t> Koike </a:t>
            </a:r>
          </a:p>
          <a:p>
            <a:pPr algn="r" defTabSz="342892"/>
            <a:r>
              <a:rPr lang="en-US" sz="1350" dirty="0">
                <a:solidFill>
                  <a:schemeClr val="bg1"/>
                </a:solidFill>
                <a:latin typeface="Calibri"/>
              </a:rPr>
              <a:t>Oyster World Congress 2012</a:t>
            </a:r>
          </a:p>
        </p:txBody>
      </p:sp>
    </p:spTree>
    <p:extLst>
      <p:ext uri="{BB962C8B-B14F-4D97-AF65-F5344CB8AC3E}">
        <p14:creationId xmlns:p14="http://schemas.microsoft.com/office/powerpoint/2010/main" val="3255510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DFA3-EC14-4A43-8E96-5B719BFE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distribution of </a:t>
            </a:r>
            <a:r>
              <a:rPr lang="en-US" i="1" dirty="0"/>
              <a:t>C. gigas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78DDA-A032-CE47-BB84-EBE2DB1F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26" y="587498"/>
            <a:ext cx="7181636" cy="4488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2EDF2-5E60-4A43-8E1A-A1F0451387DB}"/>
              </a:ext>
            </a:extLst>
          </p:cNvPr>
          <p:cNvSpPr txBox="1"/>
          <p:nvPr/>
        </p:nvSpPr>
        <p:spPr>
          <a:xfrm>
            <a:off x="4182866" y="4799021"/>
            <a:ext cx="37073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525 occurrences – BS in MBIO (2019) Holly Caudle</a:t>
            </a:r>
          </a:p>
        </p:txBody>
      </p:sp>
    </p:spTree>
    <p:extLst>
      <p:ext uri="{BB962C8B-B14F-4D97-AF65-F5344CB8AC3E}">
        <p14:creationId xmlns:p14="http://schemas.microsoft.com/office/powerpoint/2010/main" val="4037415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4863" t="17869" r="14973" b="17869"/>
          <a:stretch/>
        </p:blipFill>
        <p:spPr>
          <a:xfrm>
            <a:off x="4388086" y="110354"/>
            <a:ext cx="3505043" cy="2293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/var/folders/t4/g0f1t91j5cldw3gn3yk5x4lj8jw1r7/T/com.microsoft.Powerpoint/WebArchiveCopyPasteTempFiles/p22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" r="5156" b="23186"/>
          <a:stretch/>
        </p:blipFill>
        <p:spPr bwMode="auto">
          <a:xfrm>
            <a:off x="1166457" y="2474355"/>
            <a:ext cx="4079670" cy="26691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024" y="3039905"/>
            <a:ext cx="2480693" cy="1723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6819935" y="1296703"/>
            <a:ext cx="177071" cy="2276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7640" y="1296703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E3C434-4B31-1C44-B94B-99FBAAAC76DE}"/>
              </a:ext>
            </a:extLst>
          </p:cNvPr>
          <p:cNvSpPr/>
          <p:nvPr/>
        </p:nvSpPr>
        <p:spPr>
          <a:xfrm rot="4376533">
            <a:off x="5720240" y="1760242"/>
            <a:ext cx="178329" cy="2488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59FB0-7E50-2942-B92A-A59E98ECA2C6}"/>
              </a:ext>
            </a:extLst>
          </p:cNvPr>
          <p:cNvSpPr txBox="1"/>
          <p:nvPr/>
        </p:nvSpPr>
        <p:spPr>
          <a:xfrm>
            <a:off x="4804781" y="1893397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Kumamoto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E12F9B-7D4E-4E4E-8F06-2B76744516F0}"/>
              </a:ext>
            </a:extLst>
          </p:cNvPr>
          <p:cNvSpPr/>
          <p:nvPr/>
        </p:nvSpPr>
        <p:spPr>
          <a:xfrm rot="4376533">
            <a:off x="5987702" y="1620790"/>
            <a:ext cx="202775" cy="3971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71907A-8E5B-3449-AF23-2300967B81A8}"/>
              </a:ext>
            </a:extLst>
          </p:cNvPr>
          <p:cNvSpPr txBox="1"/>
          <p:nvPr/>
        </p:nvSpPr>
        <p:spPr>
          <a:xfrm>
            <a:off x="5678559" y="1393534"/>
            <a:ext cx="821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36E2E-1C7C-1243-B269-596518735023}"/>
              </a:ext>
            </a:extLst>
          </p:cNvPr>
          <p:cNvSpPr txBox="1"/>
          <p:nvPr/>
        </p:nvSpPr>
        <p:spPr>
          <a:xfrm>
            <a:off x="1290016" y="606589"/>
            <a:ext cx="2855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Movement and sources of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Crassostrea gigas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are based on historical records</a:t>
            </a:r>
          </a:p>
        </p:txBody>
      </p:sp>
    </p:spTree>
    <p:extLst>
      <p:ext uri="{BB962C8B-B14F-4D97-AF65-F5344CB8AC3E}">
        <p14:creationId xmlns:p14="http://schemas.microsoft.com/office/powerpoint/2010/main" val="38249686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9243</TotalTime>
  <Words>970</Words>
  <Application>Microsoft Macintosh PowerPoint</Application>
  <PresentationFormat>On-screen Show (16:9)</PresentationFormat>
  <Paragraphs>127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Monaco</vt:lpstr>
      <vt:lpstr>Times New Roman</vt:lpstr>
      <vt:lpstr>1_Office Theme</vt:lpstr>
      <vt:lpstr>Office Theme</vt:lpstr>
      <vt:lpstr>The genetic legacy of the deliberate introduction of Pacific oysters</vt:lpstr>
      <vt:lpstr>Crassostrea (Magellana) gigas  Pacific cupped oyster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distribution of C. gigas</vt:lpstr>
      <vt:lpstr>PowerPoint Presentation</vt:lpstr>
      <vt:lpstr>Genetic legacy of Pacific oyster introductions</vt:lpstr>
      <vt:lpstr>PowerPoint Presentation</vt:lpstr>
      <vt:lpstr>PowerPoint Presentation</vt:lpstr>
      <vt:lpstr>PowerPoint Presentation</vt:lpstr>
      <vt:lpstr>Genetic legacy of Pacific oyster introductions</vt:lpstr>
      <vt:lpstr>Genetic differentiation along latitude in Japan Phist = 0 to 0.011</vt:lpstr>
      <vt:lpstr>Genetic legacy of Pacific oyster introductions</vt:lpstr>
      <vt:lpstr>PowerPoint Presentation</vt:lpstr>
      <vt:lpstr>“Deliberate” ecological fitting  (aka strain selection) during introductions</vt:lpstr>
      <vt:lpstr>PowerPoint Presentation</vt:lpstr>
      <vt:lpstr>Genetic legacy of Pacific oyster introductions</vt:lpstr>
      <vt:lpstr>The greatest agency of all that spreads marine animals to new quarters of the world must be the business of oyster culture, a very ancient and world-wide craft.  – Charles Elton (1958)</vt:lpstr>
      <vt:lpstr>PowerPoint Presentation</vt:lpstr>
      <vt:lpstr>PowerPoint Presentation</vt:lpstr>
      <vt:lpstr>PowerPoint Presentation</vt:lpstr>
      <vt:lpstr>PowerPoint Presentation</vt:lpstr>
      <vt:lpstr>Results (so far)</vt:lpstr>
      <vt:lpstr>PowerPoint Presentation</vt:lpstr>
      <vt:lpstr>PowerPoint Presentation</vt:lpstr>
      <vt:lpstr>Dozens of species that moved with  C. gigas </vt:lpstr>
      <vt:lpstr>PowerPoint Presentation</vt:lpstr>
      <vt:lpstr>PowerPoint Presentation</vt:lpstr>
      <vt:lpstr>G. vermiculophylla distribution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genetic legacy of an Asian oyster introduction and its disease-causing parasite</dc:title>
  <dc:creator>Sotka, Erik</dc:creator>
  <cp:lastModifiedBy>Sotka, Erik</cp:lastModifiedBy>
  <cp:revision>255</cp:revision>
  <dcterms:created xsi:type="dcterms:W3CDTF">2021-01-26T19:14:00Z</dcterms:created>
  <dcterms:modified xsi:type="dcterms:W3CDTF">2022-10-24T02:44:01Z</dcterms:modified>
</cp:coreProperties>
</file>